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5" r:id="rId17"/>
    <p:sldId id="926" r:id="rId18"/>
    <p:sldId id="909" r:id="rId19"/>
    <p:sldId id="928"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556792"/>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中国</a:t>
            </a:r>
            <a:r>
              <a:rPr lang="zh-CN" altLang="en-US" sz="6000" dirty="0">
                <a:solidFill>
                  <a:srgbClr val="70AD47">
                    <a:lumMod val="75000"/>
                  </a:srgbClr>
                </a:solidFill>
                <a:ea typeface="楷体" panose="02010609060101010101" pitchFamily="49" charset="-122"/>
                <a:cs typeface="Times New Roman" panose="02020603050405020304" pitchFamily="18" charset="0"/>
              </a:rPr>
              <a:t>特色社会主义道路</a:t>
            </a:r>
          </a:p>
        </p:txBody>
      </p:sp>
      <p:sp>
        <p:nvSpPr>
          <p:cNvPr id="6" name="文本框 5"/>
          <p:cNvSpPr txBox="1"/>
          <p:nvPr/>
        </p:nvSpPr>
        <p:spPr>
          <a:xfrm>
            <a:off x="0" y="3328196"/>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11</a:t>
            </a:r>
            <a:r>
              <a:rPr lang="zh-CN" altLang="en-US" sz="5000" dirty="0">
                <a:solidFill>
                  <a:prstClr val="black"/>
                </a:solidFill>
                <a:cs typeface="Times New Roman" panose="02020603050405020304" pitchFamily="18" charset="0"/>
              </a:rPr>
              <a:t>课　为实现中国梦而努力奋斗</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铜仁中考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年，我国取得了脱贫攻坚战的全面胜利，近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亿农村贫困人口全部脱贫，</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个贫困县全部摘帽，创造了人类减贫史上的奇迹。这表明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我国已实现第二个百年奋斗目标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我国开始进入社会主义现代化建设新时期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我国已建成社会主义现代化强国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中国特色社会主义建设取得了巨大的成就</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75418" y="1439152"/>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乐山中考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乐乐同学在学习中国近现代史后，绘制了如下示意图。该图最能反映的历史大趋势是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中华民族迈向伟大复兴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世界政治格局多极化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和平与发展的时代潮流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全球经济走向一体化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c25.jpg" descr="id:2147491391;FounderCES"/>
          <p:cNvPicPr/>
          <p:nvPr/>
        </p:nvPicPr>
        <p:blipFill>
          <a:blip r:embed="rId2"/>
          <a:stretch>
            <a:fillRect/>
          </a:stretch>
        </p:blipFill>
        <p:spPr>
          <a:xfrm>
            <a:off x="4655046" y="2276872"/>
            <a:ext cx="4593962" cy="3354908"/>
          </a:xfrm>
          <a:prstGeom prst="rect">
            <a:avLst/>
          </a:prstGeom>
        </p:spPr>
      </p:pic>
      <p:pic>
        <p:nvPicPr>
          <p:cNvPr id="4" name="图片 3"/>
          <p:cNvPicPr>
            <a:picLocks noChangeAspect="1"/>
          </p:cNvPicPr>
          <p:nvPr/>
        </p:nvPicPr>
        <p:blipFill>
          <a:blip r:embed="rId3"/>
          <a:stretch>
            <a:fillRect/>
          </a:stretch>
        </p:blipFill>
        <p:spPr>
          <a:xfrm>
            <a:off x="838622" y="880672"/>
            <a:ext cx="1982962" cy="415243"/>
          </a:xfrm>
          <a:prstGeom prst="rect">
            <a:avLst/>
          </a:prstGeom>
        </p:spPr>
      </p:pic>
      <p:sp>
        <p:nvSpPr>
          <p:cNvPr id="6" name="矩形 5"/>
          <p:cNvSpPr/>
          <p:nvPr/>
        </p:nvSpPr>
        <p:spPr>
          <a:xfrm>
            <a:off x="5429550" y="1430360"/>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中共十八大以来，以习近平为核心的党中央带领全国人民致力于中华民族的伟大复兴，国家出现了许多新气象。阅读下列材料，回答问题。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在推进党风廉政建设的同时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中共中央加强反腐败斗争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坚定不移</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打虎</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拍蝇</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猎狐</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查处了一大批违法违纪案件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纯洁了党员干部队伍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凝聚了党心民心。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绿水青山就是金山银山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改善生态环境就是发展生产力。良好生态本身蕴含着无穷的经济价值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能够源源不断创造综合效益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实现经济社会可持续发展。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不忘初心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牢记使命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高举中国特色社会主义伟大旗帜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决胜全面建成小康社会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夺取新时代中国特色社会主义伟大胜利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为实现中华民族伟大复兴的中国梦不懈奋斗。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中共十九大报告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结合所学知识，指出材料一体现了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四个全面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战略布局的哪一内容。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结合所学知识，说明材料二中</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绿水青山就是金山银山</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体现了怎样的</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发展理念。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根据材料三并结合所学知识，写出中国梦的内涵</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389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全面从严治党。</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119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创新、协调、绿色、开放、共享。</a:t>
            </a:r>
            <a:endParaRPr lang="zh-CN" altLang="en-US" b="1" dirty="0">
              <a:solidFill>
                <a:srgbClr val="FF0000"/>
              </a:solidFill>
            </a:endParaRPr>
          </a:p>
        </p:txBody>
      </p:sp>
      <p:sp>
        <p:nvSpPr>
          <p:cNvPr id="5" name="内容占位符 3"/>
          <p:cNvSpPr txBox="1">
            <a:spLocks/>
          </p:cNvSpPr>
          <p:nvPr/>
        </p:nvSpPr>
        <p:spPr bwMode="auto">
          <a:xfrm>
            <a:off x="360854" y="34815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实现国家富强、民族振兴、人民幸福。</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768748"/>
            <a:ext cx="11485848" cy="2308324"/>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校八年级历史兴趣小组以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中国共产党领导中国人民实现中华民族伟大复兴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为主题展开探究活动，请你参与并完成以下任务。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见证新起点</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中国共产党领导中国人民开启历史新起点重大历史时刻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1615619746"/>
              </p:ext>
            </p:extLst>
          </p:nvPr>
        </p:nvGraphicFramePr>
        <p:xfrm>
          <a:off x="360853" y="4198722"/>
          <a:ext cx="11567002" cy="1097280"/>
        </p:xfrm>
        <a:graphic>
          <a:graphicData uri="http://schemas.openxmlformats.org/drawingml/2006/table">
            <a:tbl>
              <a:tblPr firstRow="1" firstCol="1" bandRow="1"/>
              <a:tblGrid>
                <a:gridCol w="4205762">
                  <a:extLst>
                    <a:ext uri="{9D8B030D-6E8A-4147-A177-3AD203B41FA5}">
                      <a16:colId xmlns:a16="http://schemas.microsoft.com/office/drawing/2014/main" val="439831598"/>
                    </a:ext>
                  </a:extLst>
                </a:gridCol>
                <a:gridCol w="3616823">
                  <a:extLst>
                    <a:ext uri="{9D8B030D-6E8A-4147-A177-3AD203B41FA5}">
                      <a16:colId xmlns:a16="http://schemas.microsoft.com/office/drawing/2014/main" val="2658783722"/>
                    </a:ext>
                  </a:extLst>
                </a:gridCol>
                <a:gridCol w="3744417">
                  <a:extLst>
                    <a:ext uri="{9D8B030D-6E8A-4147-A177-3AD203B41FA5}">
                      <a16:colId xmlns:a16="http://schemas.microsoft.com/office/drawing/2014/main" val="1181605824"/>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新中国</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新时期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新时代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1746807"/>
                  </a:ext>
                </a:extLst>
              </a:tr>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开国大典</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中共十一</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届三中全会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中共十九</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6514767"/>
                  </a:ext>
                </a:extLst>
              </a:tr>
            </a:tbl>
          </a:graphicData>
        </a:graphic>
      </p:graphicFrame>
      <p:pic>
        <p:nvPicPr>
          <p:cNvPr id="7" name="图片 6"/>
          <p:cNvPicPr>
            <a:picLocks noChangeAspect="1"/>
          </p:cNvPicPr>
          <p:nvPr/>
        </p:nvPicPr>
        <p:blipFill>
          <a:blip r:embed="rId2"/>
          <a:stretch>
            <a:fillRect/>
          </a:stretch>
        </p:blipFill>
        <p:spPr>
          <a:xfrm>
            <a:off x="360853" y="764704"/>
            <a:ext cx="6526441" cy="873693"/>
          </a:xfrm>
          <a:prstGeom prst="rect">
            <a:avLst/>
          </a:prstGeom>
        </p:spPr>
      </p:pic>
      <p:pic>
        <p:nvPicPr>
          <p:cNvPr id="8" name="图片 7"/>
          <p:cNvPicPr>
            <a:picLocks noChangeAspect="1"/>
          </p:cNvPicPr>
          <p:nvPr/>
        </p:nvPicPr>
        <p:blipFill>
          <a:blip r:embed="rId3"/>
          <a:stretch>
            <a:fillRect/>
          </a:stretch>
        </p:blipFill>
        <p:spPr>
          <a:xfrm>
            <a:off x="838622" y="1883609"/>
            <a:ext cx="3088365" cy="424025"/>
          </a:xfrm>
          <a:prstGeom prst="rect">
            <a:avLst/>
          </a:prstGeom>
        </p:spPr>
      </p:pic>
    </p:spTree>
    <p:extLst>
      <p:ext uri="{BB962C8B-B14F-4D97-AF65-F5344CB8AC3E}">
        <p14:creationId xmlns:p14="http://schemas.microsoft.com/office/powerpoint/2010/main" val="3865071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见证新跨越</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年中国国民经济发展变化表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136443769"/>
              </p:ext>
            </p:extLst>
          </p:nvPr>
        </p:nvGraphicFramePr>
        <p:xfrm>
          <a:off x="343711" y="1988840"/>
          <a:ext cx="11502992" cy="3840480"/>
        </p:xfrm>
        <a:graphic>
          <a:graphicData uri="http://schemas.openxmlformats.org/drawingml/2006/table">
            <a:tbl>
              <a:tblPr firstRow="1" firstCol="1" bandRow="1"/>
              <a:tblGrid>
                <a:gridCol w="1214991">
                  <a:extLst>
                    <a:ext uri="{9D8B030D-6E8A-4147-A177-3AD203B41FA5}">
                      <a16:colId xmlns:a16="http://schemas.microsoft.com/office/drawing/2014/main" val="188373442"/>
                    </a:ext>
                  </a:extLst>
                </a:gridCol>
                <a:gridCol w="2664296">
                  <a:extLst>
                    <a:ext uri="{9D8B030D-6E8A-4147-A177-3AD203B41FA5}">
                      <a16:colId xmlns:a16="http://schemas.microsoft.com/office/drawing/2014/main" val="4164188411"/>
                    </a:ext>
                  </a:extLst>
                </a:gridCol>
                <a:gridCol w="3816424">
                  <a:extLst>
                    <a:ext uri="{9D8B030D-6E8A-4147-A177-3AD203B41FA5}">
                      <a16:colId xmlns:a16="http://schemas.microsoft.com/office/drawing/2014/main" val="576009317"/>
                    </a:ext>
                  </a:extLst>
                </a:gridCol>
                <a:gridCol w="3807281">
                  <a:extLst>
                    <a:ext uri="{9D8B030D-6E8A-4147-A177-3AD203B41FA5}">
                      <a16:colId xmlns:a16="http://schemas.microsoft.com/office/drawing/2014/main" val="3204072860"/>
                    </a:ext>
                  </a:extLst>
                </a:gridCol>
              </a:tblGrid>
              <a:tr h="535475">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spc="-120" baseline="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国内生产总值</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亿元</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spc="-12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城镇居民</a:t>
                      </a:r>
                      <a:r>
                        <a:rPr lang="zh-CN" sz="2400" spc="-120" baseline="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人均可</a:t>
                      </a: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支配收入</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spc="-12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农村居民</a:t>
                      </a:r>
                      <a:r>
                        <a:rPr lang="zh-CN" sz="2400" spc="-120" baseline="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人均可</a:t>
                      </a: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支配收入</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spc="-12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r>
                        <a:rPr lang="en-US" sz="2400" spc="-120" baseline="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spc="-12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0395007"/>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3678.7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173123"/>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18872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1510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686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4298269"/>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100280.1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6256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2282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0521425"/>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412119.3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18779</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6272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0257924"/>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1013567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43834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17131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1197190"/>
                  </a:ext>
                </a:extLst>
              </a:tr>
              <a:tr h="53959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1260582.1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51821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21691</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2780150"/>
                  </a:ext>
                </a:extLst>
              </a:tr>
            </a:tbl>
          </a:graphicData>
        </a:graphic>
      </p:graphicFrame>
    </p:spTree>
    <p:extLst>
      <p:ext uri="{BB962C8B-B14F-4D97-AF65-F5344CB8AC3E}">
        <p14:creationId xmlns:p14="http://schemas.microsoft.com/office/powerpoint/2010/main" val="683099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奋斗新征程</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从现在起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中国共产党的中心任务就是团结带领全国各族人民全面建成社会主义现代化强国、实现第二个百年奋斗目标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以中国式现代化全面推进中华民族伟大复兴。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习近平在中国共产党第二十</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次全国</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代表大会上的报告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8379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808735"/>
          </a:xfrm>
        </p:spPr>
        <p:txBody>
          <a:bodyPr/>
          <a:lstStyle/>
          <a:p>
            <a:pPr hangingPunct="0">
              <a:spcAft>
                <a:spcPts val="0"/>
              </a:spcAft>
            </a:pPr>
            <a:r>
              <a:rPr lang="zh-CN" altLang="zh-CN" sz="23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任务四</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肩负新使命</a:t>
            </a:r>
            <a:r>
              <a:rPr lang="zh-CN"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广大青年要继承和发扬五四精神</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坚定不移听党话、跟党走</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争做有理想、敢担当、能吃苦、肯奋斗的新时代好青年</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在推进强国建设、民族复兴伟业中展现青春作为、彰显青春风采、贡献青春力量</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奋力书写为中国式现代化挺膺担当的青春篇章。</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《习近平总书记寄语新时代青年》</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开国大典</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标志的历史事件是什么？新时期、新时代见证了中国共产党开启新征程的重大历史时刻，分别指出其</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sz="23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表现在哪里</a:t>
            </a:r>
            <a:r>
              <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43270" y="4395135"/>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中华人民共和国成立。新时期：新政策，把党和国家的工作中心转移到经济建设上来、实行改革开放的历史性决策</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或实行改革开放政策</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新领导集体，形成了以邓小平为核心的党的第二代中央领导集体。新时代：中国特色社会主义进入新时代；新思想，习近平新时代中国特色社会主义思想被确立为中国共产党必须长期坚持的指导思想。</a:t>
            </a:r>
            <a:endParaRPr lang="zh-CN" altLang="zh-CN" sz="23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7899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年中国国民经济发展变化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根据材料三并结合所学知识，回答为实现中国梦我国制定了什么奋斗目标。写出第二个百年奋斗目标的内容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317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国内生产总值持续快速增长； 城乡居民人均可支配收入明显提高</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或人民生活水平显著提高</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；中国综合国力不断增强；等等。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两个一百年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奋斗目标。到中华人民共和国成立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年时，建成富强民主文明和谐美丽的社会主义现代化强国，实现中华民族伟大复兴。</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综合上述材料，谈谈作为</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新时代好青年</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，为了中华民族伟大复兴你应该怎么做</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中国共产党的领导； 坚持深化改革； 高举中国特色社会主义伟大旗帜； 认真学习贯彻习近平新时代中国特色社会主义思想；树立远大理想，培养创新精神和科学意识；肩负起民族复兴的历史重任，为实现中华民族伟大复兴继续奋斗；等等。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53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0541"/>
            <a:ext cx="11485848" cy="3346237"/>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中国梦宏伟蓝图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中国梦是中国共产党提出的一个重要理念，在其核心理念内容中明确说道：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保障人民的权利和福祉，实现共同富裕，让每个中国人都过上幸福美好的生活。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该内容体现了中国梦的哪一内涵</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国家富强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民族振兴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人民幸福</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改革创新</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764704"/>
            <a:ext cx="6454432" cy="825844"/>
          </a:xfrm>
          <a:prstGeom prst="rect">
            <a:avLst/>
          </a:prstGeom>
        </p:spPr>
      </p:pic>
      <p:sp>
        <p:nvSpPr>
          <p:cNvPr id="5" name="矩形 4"/>
          <p:cNvSpPr/>
          <p:nvPr/>
        </p:nvSpPr>
        <p:spPr>
          <a:xfrm>
            <a:off x="3917382" y="342020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图呈现的是中国共产党确立的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两个一百年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奋斗目标。图中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奋斗目标二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建设中国特色法律体系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全面深化改革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实现中华民族伟大复兴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全面从严治党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77022" y="854296"/>
            <a:ext cx="2516907" cy="464111"/>
          </a:xfrm>
          <a:prstGeom prst="rect">
            <a:avLst/>
          </a:prstGeom>
        </p:spPr>
      </p:pic>
      <p:sp>
        <p:nvSpPr>
          <p:cNvPr id="5" name="矩形 4"/>
          <p:cNvSpPr/>
          <p:nvPr/>
        </p:nvSpPr>
        <p:spPr>
          <a:xfrm>
            <a:off x="3674982" y="143036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6" name="lc23.jpg" descr="id:2147491335;FounderCES"/>
          <p:cNvPicPr/>
          <p:nvPr/>
        </p:nvPicPr>
        <p:blipFill>
          <a:blip r:embed="rId3"/>
          <a:stretch>
            <a:fillRect/>
          </a:stretch>
        </p:blipFill>
        <p:spPr>
          <a:xfrm>
            <a:off x="4727054" y="1905935"/>
            <a:ext cx="5688632" cy="2474257"/>
          </a:xfrm>
          <a:prstGeom prst="rect">
            <a:avLst/>
          </a:prstGeom>
        </p:spPr>
      </p:pic>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四个全面</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战略布局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临沂中考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日，习近平在江苏调研时首次提出协调推进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全面建成小康社会、全面深化改革、全面依法治国、全面从严治党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四个全面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成为中国的政治热词，受到海内外舆论的广泛关注。这里的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四个全面</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是实现中国梦的战略布局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是全方位的对外开放格局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是立体化的大国外交布局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在中共十九大后逐步形成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19798" y="2520363"/>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习近平指出，要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以对人民群众、对子孙后代高度负责的态度和责任，真正下决心把环境污染治理好、把生态环境建设好，努力走向社会主义生态文明新时代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。这反映出新发展理念中的</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协调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共享</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30910"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5" name="内容占位符 1"/>
          <p:cNvSpPr txBox="1">
            <a:spLocks/>
          </p:cNvSpPr>
          <p:nvPr/>
        </p:nvSpPr>
        <p:spPr bwMode="auto">
          <a:xfrm>
            <a:off x="360854" y="35125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潍坊中考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年，我国全球创新指数排名第</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位，到</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年迅速上升到第</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位。这反映了我国</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落实全球治理观</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冲破外国技术封锁</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践行新发展理念</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全面建成小康社会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413326" y="4185525"/>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经济建设取得重大成就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参与非洲铁路建设的中国管理者指出，提出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建设后，中、非人员的接触面更广，在铁路建设等领域合作更多；我们还通过培训，让非洲人民知道中国不仅经济发展迅速，文化也很丰富。据此可知，这一建设的实施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打造了亚太地区就业平台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帮助非洲完善了铁路制度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推动了亚太经合组织成立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促进了中非经济文化交流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606694" y="2526915"/>
            <a:ext cx="407484" cy="461665"/>
          </a:xfrm>
          <a:prstGeom prst="rect">
            <a:avLst/>
          </a:prstGeom>
        </p:spPr>
        <p:txBody>
          <a:bodyPr wrap="none">
            <a:spAutoFit/>
          </a:bodyPr>
          <a:lstStyle/>
          <a:p>
            <a:r>
              <a:rPr lang="en-US" altLang="zh-CN" sz="2400" b="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开启新征程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的后半程，小浩同学拍照记录了下面内容准备继续学习，他想学习的主题是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建设成就</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城市改革要求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党的奋斗经验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对外交往准则</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20791" y="1400120"/>
            <a:ext cx="2422087" cy="450233"/>
          </a:xfrm>
          <a:prstGeom prst="rect">
            <a:avLst/>
          </a:prstGeom>
        </p:spPr>
      </p:pic>
      <p:sp>
        <p:nvSpPr>
          <p:cNvPr id="5" name="矩形 4"/>
          <p:cNvSpPr/>
          <p:nvPr/>
        </p:nvSpPr>
        <p:spPr>
          <a:xfrm>
            <a:off x="2772374" y="1981616"/>
            <a:ext cx="389850" cy="461665"/>
          </a:xfrm>
          <a:prstGeom prst="rect">
            <a:avLst/>
          </a:prstGeom>
        </p:spPr>
        <p:txBody>
          <a:bodyPr wrap="none">
            <a:spAutoFit/>
          </a:bodyPr>
          <a:lstStyle/>
          <a:p>
            <a:r>
              <a:rPr lang="en-US" altLang="zh-CN" sz="2400" b="0" dirty="0">
                <a:cs typeface="Times New Roman" panose="02020603050405020304" pitchFamily="18" charset="0"/>
              </a:rPr>
              <a:t>C</a:t>
            </a:r>
            <a:endParaRPr lang="zh-CN" altLang="en-US" dirty="0"/>
          </a:p>
        </p:txBody>
      </p:sp>
      <p:pic>
        <p:nvPicPr>
          <p:cNvPr id="6" name="lc24.jpg" descr="id:2147491363;FounderCES"/>
          <p:cNvPicPr/>
          <p:nvPr/>
        </p:nvPicPr>
        <p:blipFill>
          <a:blip r:embed="rId3"/>
          <a:stretch>
            <a:fillRect/>
          </a:stretch>
        </p:blipFill>
        <p:spPr>
          <a:xfrm>
            <a:off x="4078982" y="2348880"/>
            <a:ext cx="5369843" cy="3842531"/>
          </a:xfrm>
          <a:prstGeom prst="rect">
            <a:avLst/>
          </a:prstGeom>
        </p:spPr>
      </p:pic>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10610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习近平在谈到中国梦时讲道：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中国梦是民族的梦，也是每个中国人的梦。只要我们紧密团结，万众一心，为实现共同梦想而奋斗，实现梦想的力量就无比强大。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据此可知，实现中国梦需要依靠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综合国力的提升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中国道路的坚定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中国力量的凝聚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中国理论的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2150" y="748726"/>
            <a:ext cx="6552728" cy="880074"/>
          </a:xfrm>
          <a:prstGeom prst="rect">
            <a:avLst/>
          </a:prstGeom>
        </p:spPr>
      </p:pic>
      <p:sp>
        <p:nvSpPr>
          <p:cNvPr id="5" name="矩形 4"/>
          <p:cNvSpPr/>
          <p:nvPr/>
        </p:nvSpPr>
        <p:spPr>
          <a:xfrm>
            <a:off x="4528614" y="316901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年，我国国内生产总值约为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千亿元。党的十八大以来，以习近平同志为核心的党中央，带领全国各族人民，着力推进高质量发展。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年，我国国内生产总值增长到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万亿元。这表明我国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教育事业获得突破性进展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中国特色大国外交全面推进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经济实力实现历史性跃升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国防军队建设取得辉煌成就</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751390"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1733</TotalTime>
  <Words>969</Words>
  <Application>Microsoft Office PowerPoint</Application>
  <PresentationFormat>自定义</PresentationFormat>
  <Paragraphs>132</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297</cp:revision>
  <dcterms:created xsi:type="dcterms:W3CDTF">2020-11-06T05:24:40Z</dcterms:created>
  <dcterms:modified xsi:type="dcterms:W3CDTF">2024-12-16T11:05:59Z</dcterms:modified>
</cp:coreProperties>
</file>